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9144000"/>
  <p:notesSz cx="6858000" cy="9144000"/>
  <p:embeddedFontLst>
    <p:embeddedFont>
      <p:font typeface="JetBrains Mon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2" roundtripDataSignature="AMtx7mgVRDtlPlsNvHNXfak7MAlq0CjE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JetBrainsMono-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JetBrainsMon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JetBrainsMono-bold.fntdata"/><Relationship Id="rId6" Type="http://schemas.openxmlformats.org/officeDocument/2006/relationships/slide" Target="slides/slide1.xml"/><Relationship Id="rId18" Type="http://schemas.openxmlformats.org/officeDocument/2006/relationships/font" Target="fonts/JetBrainsMon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p:nvPr>
            <p:ph idx="2" type="pic"/>
          </p:nvPr>
        </p:nvSpPr>
        <p:spPr>
          <a:xfrm>
            <a:off x="1792288" y="612775"/>
            <a:ext cx="5486400" cy="4114800"/>
          </a:xfrm>
          <a:prstGeom prst="rect">
            <a:avLst/>
          </a:prstGeom>
          <a:noFill/>
          <a:ln>
            <a:noFill/>
          </a:ln>
        </p:spPr>
      </p:sp>
      <p:sp>
        <p:nvSpPr>
          <p:cNvPr id="68" name="Google Shape;68;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hyperlink" Target="https://www.kaggle.com/datasets/minhajuddinmeraj/anomalydetectiondatasetucf?select=FightingA_Part3" TargetMode="External"/><Relationship Id="rId5" Type="http://schemas.openxmlformats.org/officeDocument/2006/relationships/hyperlink" Target="https://www.kaggle.com/datasets/pevogam/ucf101" TargetMode="External"/><Relationship Id="rId6" Type="http://schemas.openxmlformats.org/officeDocument/2006/relationships/hyperlink" Target="https://www.kaggle.com/datasets/erikvdven/tiktok-trending-december-2020" TargetMode="External"/><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s://www.kaggle.com/datasets/mohamedmustafa/real-life-violence-situations-dataset" TargetMode="External"/><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7.jp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3704" r="3704" t="0"/>
          <a:stretch/>
        </p:blipFill>
        <p:spPr>
          <a:xfrm>
            <a:off x="0" y="0"/>
            <a:ext cx="9525000" cy="6858000"/>
          </a:xfrm>
          <a:prstGeom prst="rect">
            <a:avLst/>
          </a:prstGeom>
          <a:noFill/>
          <a:ln>
            <a:noFill/>
          </a:ln>
        </p:spPr>
      </p:pic>
      <p:sp>
        <p:nvSpPr>
          <p:cNvPr id="89" name="Google Shape;89;p1"/>
          <p:cNvSpPr txBox="1"/>
          <p:nvPr>
            <p:ph type="ctrTitle"/>
          </p:nvPr>
        </p:nvSpPr>
        <p:spPr>
          <a:xfrm>
            <a:off x="76200" y="1"/>
            <a:ext cx="9448800" cy="36004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US">
                <a:solidFill>
                  <a:schemeClr val="lt1"/>
                </a:solidFill>
                <a:highlight>
                  <a:srgbClr val="000000"/>
                </a:highlight>
              </a:rPr>
              <a:t>Surveillance using DL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0"/>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62" name="Google Shape;162;p10"/>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Test Metrics on other Datasets</a:t>
            </a:r>
            <a:endParaRPr/>
          </a:p>
        </p:txBody>
      </p:sp>
      <p:sp>
        <p:nvSpPr>
          <p:cNvPr id="163" name="Google Shape;163;p10"/>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400"/>
              <a:buNone/>
            </a:pPr>
            <a:r>
              <a:rPr lang="en-US" sz="2400">
                <a:solidFill>
                  <a:schemeClr val="lt1"/>
                </a:solidFill>
                <a:highlight>
                  <a:srgbClr val="000000"/>
                </a:highlight>
              </a:rPr>
              <a:t>I’ve combined three different datasets for testing, taking all the violence samples available and taking the same amount of NonViolence samples randomly: Anomaly-Detection-Dataset-UCF [</a:t>
            </a:r>
            <a:r>
              <a:rPr lang="en-US" sz="2400" u="sng">
                <a:solidFill>
                  <a:schemeClr val="lt1"/>
                </a:solidFill>
                <a:highlight>
                  <a:srgbClr val="000000"/>
                </a:highlight>
                <a:hlinkClick r:id="rId4">
                  <a:extLst>
                    <a:ext uri="{A12FA001-AC4F-418D-AE19-62706E023703}">
                      <ahyp:hlinkClr val="tx"/>
                    </a:ext>
                  </a:extLst>
                </a:hlinkClick>
              </a:rPr>
              <a:t>Kaggle Link</a:t>
            </a:r>
            <a:r>
              <a:rPr lang="en-US" sz="2400">
                <a:solidFill>
                  <a:schemeClr val="lt1"/>
                </a:solidFill>
                <a:highlight>
                  <a:srgbClr val="000000"/>
                </a:highlight>
              </a:rPr>
              <a:t>] [Positive samples], UCF101 Videos [</a:t>
            </a:r>
            <a:r>
              <a:rPr lang="en-US" sz="2400" u="sng">
                <a:solidFill>
                  <a:schemeClr val="lt1"/>
                </a:solidFill>
                <a:highlight>
                  <a:srgbClr val="000000"/>
                </a:highlight>
                <a:hlinkClick r:id="rId5">
                  <a:extLst>
                    <a:ext uri="{A12FA001-AC4F-418D-AE19-62706E023703}">
                      <ahyp:hlinkClr val="tx"/>
                    </a:ext>
                  </a:extLst>
                </a:hlinkClick>
              </a:rPr>
              <a:t>Kaggle Link</a:t>
            </a:r>
            <a:r>
              <a:rPr lang="en-US" sz="2400">
                <a:solidFill>
                  <a:schemeClr val="lt1"/>
                </a:solidFill>
                <a:highlight>
                  <a:srgbClr val="000000"/>
                </a:highlight>
              </a:rPr>
              <a:t>] [Negative samples] &amp; TikTok Trending Videos [</a:t>
            </a:r>
            <a:r>
              <a:rPr lang="en-US" sz="2400" u="sng">
                <a:solidFill>
                  <a:schemeClr val="lt1"/>
                </a:solidFill>
                <a:highlight>
                  <a:srgbClr val="000000"/>
                </a:highlight>
                <a:hlinkClick r:id="rId6">
                  <a:extLst>
                    <a:ext uri="{A12FA001-AC4F-418D-AE19-62706E023703}">
                      <ahyp:hlinkClr val="tx"/>
                    </a:ext>
                  </a:extLst>
                </a:hlinkClick>
              </a:rPr>
              <a:t>Kaggle Link</a:t>
            </a:r>
            <a:r>
              <a:rPr lang="en-US" sz="2400">
                <a:solidFill>
                  <a:schemeClr val="lt1"/>
                </a:solidFill>
                <a:highlight>
                  <a:srgbClr val="000000"/>
                </a:highlight>
              </a:rPr>
              <a:t>] [Negative samples].</a:t>
            </a:r>
            <a:endParaRPr/>
          </a:p>
          <a:p>
            <a:pPr indent="0" lvl="0" marL="0" rtl="0" algn="l">
              <a:spcBef>
                <a:spcPts val="480"/>
              </a:spcBef>
              <a:spcAft>
                <a:spcPts val="0"/>
              </a:spcAft>
              <a:buClr>
                <a:schemeClr val="dk1"/>
              </a:buClr>
              <a:buSzPts val="2400"/>
              <a:buNone/>
            </a:pPr>
            <a:r>
              <a:t/>
            </a:r>
            <a:endParaRPr sz="2400">
              <a:solidFill>
                <a:schemeClr val="lt1"/>
              </a:solidFill>
              <a:highlight>
                <a:srgbClr val="000000"/>
              </a:highlight>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Size: 3.14 GB [unzipped]</a:t>
            </a:r>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Violence samples: 103</a:t>
            </a:r>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NonViolence samples: 103</a:t>
            </a:r>
            <a:endParaRPr/>
          </a:p>
          <a:p>
            <a:pPr indent="0" lvl="0" marL="0" rtl="0" algn="l">
              <a:spcBef>
                <a:spcPts val="480"/>
              </a:spcBef>
              <a:spcAft>
                <a:spcPts val="0"/>
              </a:spcAft>
              <a:buClr>
                <a:schemeClr val="dk1"/>
              </a:buClr>
              <a:buSzPts val="2400"/>
              <a:buNone/>
            </a:pPr>
            <a:r>
              <a:t/>
            </a:r>
            <a:endParaRPr sz="2400">
              <a:solidFill>
                <a:schemeClr val="lt1"/>
              </a:solidFill>
              <a:highlight>
                <a:srgbClr val="000000"/>
              </a:highlight>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Metrics:</a:t>
            </a:r>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latin typeface="JetBrains Mono"/>
                <a:ea typeface="JetBrains Mono"/>
                <a:cs typeface="JetBrains Mono"/>
                <a:sym typeface="JetBrains Mono"/>
              </a:rPr>
              <a:t>Accuracy: 0.7184466019417476</a:t>
            </a:r>
            <a:br>
              <a:rPr lang="en-US" sz="2400">
                <a:solidFill>
                  <a:schemeClr val="lt1"/>
                </a:solidFill>
                <a:highlight>
                  <a:srgbClr val="000000"/>
                </a:highlight>
                <a:latin typeface="JetBrains Mono"/>
                <a:ea typeface="JetBrains Mono"/>
                <a:cs typeface="JetBrains Mono"/>
                <a:sym typeface="JetBrains Mono"/>
              </a:rPr>
            </a:br>
            <a:r>
              <a:rPr lang="en-US" sz="2400">
                <a:solidFill>
                  <a:schemeClr val="lt1"/>
                </a:solidFill>
                <a:highlight>
                  <a:srgbClr val="000000"/>
                </a:highlight>
                <a:latin typeface="JetBrains Mono"/>
                <a:ea typeface="JetBrains Mono"/>
                <a:cs typeface="JetBrains Mono"/>
                <a:sym typeface="JetBrains Mono"/>
              </a:rPr>
              <a:t>Precision: 0.7197724039829303</a:t>
            </a:r>
            <a:br>
              <a:rPr lang="en-US" sz="2400">
                <a:solidFill>
                  <a:schemeClr val="lt1"/>
                </a:solidFill>
                <a:highlight>
                  <a:srgbClr val="000000"/>
                </a:highlight>
                <a:latin typeface="JetBrains Mono"/>
                <a:ea typeface="JetBrains Mono"/>
                <a:cs typeface="JetBrains Mono"/>
                <a:sym typeface="JetBrains Mono"/>
              </a:rPr>
            </a:br>
            <a:r>
              <a:rPr lang="en-US" sz="2400">
                <a:solidFill>
                  <a:schemeClr val="lt1"/>
                </a:solidFill>
                <a:highlight>
                  <a:srgbClr val="000000"/>
                </a:highlight>
                <a:latin typeface="JetBrains Mono"/>
                <a:ea typeface="JetBrains Mono"/>
                <a:cs typeface="JetBrains Mono"/>
                <a:sym typeface="JetBrains Mono"/>
              </a:rPr>
              <a:t>Recall:       0.7184466019417476</a:t>
            </a:r>
            <a:endParaRPr sz="2400">
              <a:solidFill>
                <a:schemeClr val="lt1"/>
              </a:solidFill>
              <a:highlight>
                <a:srgbClr val="000000"/>
              </a:highlight>
              <a:latin typeface="JetBrains Mono"/>
              <a:ea typeface="JetBrains Mono"/>
              <a:cs typeface="JetBrains Mono"/>
              <a:sym typeface="JetBrains Mono"/>
            </a:endParaRPr>
          </a:p>
        </p:txBody>
      </p:sp>
      <p:pic>
        <p:nvPicPr>
          <p:cNvPr id="164" name="Google Shape;164;p10"/>
          <p:cNvPicPr preferRelativeResize="0"/>
          <p:nvPr/>
        </p:nvPicPr>
        <p:blipFill rotWithShape="1">
          <a:blip r:embed="rId7">
            <a:alphaModFix/>
          </a:blip>
          <a:srcRect b="0" l="0" r="0" t="0"/>
          <a:stretch/>
        </p:blipFill>
        <p:spPr>
          <a:xfrm>
            <a:off x="4081358" y="3048000"/>
            <a:ext cx="5062641" cy="37969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1"/>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70" name="Google Shape;170;p11"/>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Conclusion</a:t>
            </a:r>
            <a:endParaRPr/>
          </a:p>
        </p:txBody>
      </p:sp>
      <p:sp>
        <p:nvSpPr>
          <p:cNvPr id="171" name="Google Shape;171;p11"/>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3200"/>
              <a:buChar char="•"/>
            </a:pPr>
            <a:r>
              <a:rPr lang="en-US">
                <a:solidFill>
                  <a:schemeClr val="lt1"/>
                </a:solidFill>
                <a:highlight>
                  <a:srgbClr val="000000"/>
                </a:highlight>
              </a:rPr>
              <a:t>Train on all the violence datasets available online.</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Combine with Natural Language Processing (NLP) to extract audio language and analyze sentiment. </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By training on hate speech datasets, I can detect violence precisely.</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Implement these models on hardware such as drone-attached cameras and Wi-Fi to practically surveil real life.</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I will try to work on the research paper if all works well.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2"/>
          <p:cNvPicPr preferRelativeResize="0"/>
          <p:nvPr/>
        </p:nvPicPr>
        <p:blipFill rotWithShape="1">
          <a:blip r:embed="rId3">
            <a:alphaModFix/>
          </a:blip>
          <a:srcRect b="0" l="16667" r="16666" t="0"/>
          <a:stretch/>
        </p:blipFill>
        <p:spPr>
          <a:xfrm>
            <a:off x="0" y="0"/>
            <a:ext cx="9144000" cy="6858000"/>
          </a:xfrm>
          <a:prstGeom prst="rect">
            <a:avLst/>
          </a:prstGeom>
          <a:noFill/>
          <a:ln>
            <a:noFill/>
          </a:ln>
        </p:spPr>
      </p:pic>
      <p:sp>
        <p:nvSpPr>
          <p:cNvPr id="177" name="Google Shape;177;p12"/>
          <p:cNvSpPr txBox="1"/>
          <p:nvPr/>
        </p:nvSpPr>
        <p:spPr>
          <a:xfrm>
            <a:off x="1" y="2967335"/>
            <a:ext cx="9144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B0F0"/>
              </a:buClr>
              <a:buSzPts val="5400"/>
              <a:buFont typeface="JetBrains Mono"/>
              <a:buNone/>
            </a:pPr>
            <a:r>
              <a:rPr lang="en-US" sz="5400">
                <a:solidFill>
                  <a:srgbClr val="00B0F0"/>
                </a:solidFill>
                <a:highlight>
                  <a:srgbClr val="000000"/>
                </a:highlight>
                <a:latin typeface="JetBrains Mono"/>
                <a:ea typeface="JetBrains Mono"/>
                <a:cs typeface="JetBrains Mono"/>
                <a:sym typeface="JetBrains Mono"/>
              </a:rPr>
              <a:t>Thank You</a:t>
            </a:r>
            <a:endParaRPr sz="5400">
              <a:solidFill>
                <a:srgbClr val="00B0F0"/>
              </a:solidFill>
              <a:highlight>
                <a:srgbClr val="000000"/>
              </a:highlight>
              <a:latin typeface="JetBrains Mono"/>
              <a:ea typeface="JetBrains Mono"/>
              <a:cs typeface="JetBrains Mono"/>
              <a:sym typeface="JetBrains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95" name="Google Shape;95;p2"/>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About</a:t>
            </a:r>
            <a:endParaRPr/>
          </a:p>
        </p:txBody>
      </p:sp>
      <p:sp>
        <p:nvSpPr>
          <p:cNvPr id="96" name="Google Shape;96;p2"/>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Clr>
                <a:schemeClr val="lt1"/>
              </a:buClr>
              <a:buSzPct val="100000"/>
              <a:buNone/>
            </a:pPr>
            <a:r>
              <a:rPr lang="en-US">
                <a:solidFill>
                  <a:schemeClr val="lt1"/>
                </a:solidFill>
                <a:highlight>
                  <a:srgbClr val="000000"/>
                </a:highlight>
              </a:rPr>
              <a:t>The surveillance system is the mechanism for implementing security by watching over and eavesdropping masses. Modern designs comprise closed-circuit televisions (CCTV) feeding footage to security guards at the endpoint. This technique is very costly and erroneous. I have devised our project to mitigate the processes involved by eliminating the use of human labor. This way, I can avoid many human errors, such as false alerts, and most importantly, minimize costs. I can achieve this milestone by using Deep Learning. With the help of computers, this system will be able to watch over and eavesdrop on masses on its own, without the need for any human being. I used </a:t>
            </a:r>
            <a:r>
              <a:rPr lang="en-US">
                <a:solidFill>
                  <a:srgbClr val="92D050"/>
                </a:solidFill>
                <a:highlight>
                  <a:srgbClr val="000000"/>
                </a:highlight>
              </a:rPr>
              <a:t>ResNet152</a:t>
            </a:r>
            <a:r>
              <a:rPr lang="en-US">
                <a:solidFill>
                  <a:schemeClr val="lt1"/>
                </a:solidFill>
                <a:highlight>
                  <a:srgbClr val="000000"/>
                </a:highlight>
              </a:rPr>
              <a:t> for spatial and </a:t>
            </a:r>
            <a:r>
              <a:rPr lang="en-US">
                <a:solidFill>
                  <a:srgbClr val="92D050"/>
                </a:solidFill>
                <a:highlight>
                  <a:srgbClr val="000000"/>
                </a:highlight>
              </a:rPr>
              <a:t>LSTM</a:t>
            </a:r>
            <a:r>
              <a:rPr lang="en-US">
                <a:solidFill>
                  <a:schemeClr val="lt1"/>
                </a:solidFill>
                <a:highlight>
                  <a:srgbClr val="000000"/>
                </a:highlight>
              </a:rPr>
              <a:t> for sequential feature extraction for the video feed classification tasks. Thus, the system will be able to detect any anomalies threatening the safety and security of the public without involving any human being, avoiding privacy compromise.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3"/>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02" name="Google Shape;102;p3"/>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Dataset Statistics</a:t>
            </a:r>
            <a:endParaRPr/>
          </a:p>
        </p:txBody>
      </p:sp>
      <p:sp>
        <p:nvSpPr>
          <p:cNvPr id="103" name="Google Shape;103;p3"/>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3200"/>
              <a:buNone/>
            </a:pPr>
            <a:r>
              <a:rPr lang="en-US">
                <a:solidFill>
                  <a:schemeClr val="lt1"/>
                </a:solidFill>
                <a:highlight>
                  <a:srgbClr val="000000"/>
                </a:highlight>
              </a:rPr>
              <a:t>Real Life Violence Situations Dataset [</a:t>
            </a:r>
            <a:r>
              <a:rPr lang="en-US" u="sng">
                <a:solidFill>
                  <a:schemeClr val="lt1"/>
                </a:solidFill>
                <a:highlight>
                  <a:srgbClr val="000000"/>
                </a:highlight>
                <a:hlinkClick r:id="rId4">
                  <a:extLst>
                    <a:ext uri="{A12FA001-AC4F-418D-AE19-62706E023703}">
                      <ahyp:hlinkClr val="tx"/>
                    </a:ext>
                  </a:extLst>
                </a:hlinkClick>
              </a:rPr>
              <a:t>Kaggle Link</a:t>
            </a:r>
            <a:r>
              <a:rPr lang="en-US">
                <a:solidFill>
                  <a:schemeClr val="lt1"/>
                </a:solidFill>
                <a:highlight>
                  <a:srgbClr val="000000"/>
                </a:highlight>
              </a:rPr>
              <a:t>]</a:t>
            </a:r>
            <a:endParaRPr/>
          </a:p>
          <a:p>
            <a:pPr indent="0" lvl="0" marL="0" rtl="0" algn="l">
              <a:spcBef>
                <a:spcPts val="640"/>
              </a:spcBef>
              <a:spcAft>
                <a:spcPts val="0"/>
              </a:spcAft>
              <a:buClr>
                <a:schemeClr val="lt1"/>
              </a:buClr>
              <a:buSzPts val="3200"/>
              <a:buNone/>
            </a:pPr>
            <a:r>
              <a:rPr lang="en-US">
                <a:solidFill>
                  <a:schemeClr val="lt1"/>
                </a:solidFill>
                <a:highlight>
                  <a:srgbClr val="000000"/>
                </a:highlight>
              </a:rPr>
              <a:t>Size: 1.81 GB [unzipped]</a:t>
            </a:r>
            <a:endParaRPr/>
          </a:p>
          <a:p>
            <a:pPr indent="0" lvl="0" marL="0" rtl="0" algn="l">
              <a:spcBef>
                <a:spcPts val="640"/>
              </a:spcBef>
              <a:spcAft>
                <a:spcPts val="0"/>
              </a:spcAft>
              <a:buClr>
                <a:schemeClr val="lt1"/>
              </a:buClr>
              <a:buSzPts val="3200"/>
              <a:buNone/>
            </a:pPr>
            <a:r>
              <a:rPr lang="en-US">
                <a:solidFill>
                  <a:schemeClr val="lt1"/>
                </a:solidFill>
                <a:highlight>
                  <a:srgbClr val="000000"/>
                </a:highlight>
              </a:rPr>
              <a:t>Number of Classes: 2</a:t>
            </a:r>
            <a:endParaRPr/>
          </a:p>
          <a:p>
            <a:pPr indent="0" lvl="0" marL="0" rtl="0" algn="l">
              <a:spcBef>
                <a:spcPts val="640"/>
              </a:spcBef>
              <a:spcAft>
                <a:spcPts val="0"/>
              </a:spcAft>
              <a:buClr>
                <a:schemeClr val="lt1"/>
              </a:buClr>
              <a:buSzPts val="3200"/>
              <a:buNone/>
            </a:pPr>
            <a:r>
              <a:rPr lang="en-US">
                <a:solidFill>
                  <a:schemeClr val="lt1"/>
                </a:solidFill>
                <a:highlight>
                  <a:srgbClr val="000000"/>
                </a:highlight>
              </a:rPr>
              <a:t>Number of Samples: 2000</a:t>
            </a:r>
            <a:endParaRPr/>
          </a:p>
          <a:p>
            <a:pPr indent="0" lvl="0" marL="0" rtl="0" algn="l">
              <a:spcBef>
                <a:spcPts val="640"/>
              </a:spcBef>
              <a:spcAft>
                <a:spcPts val="0"/>
              </a:spcAft>
              <a:buClr>
                <a:schemeClr val="lt1"/>
              </a:buClr>
              <a:buSzPts val="3200"/>
              <a:buNone/>
            </a:pPr>
            <a:r>
              <a:rPr lang="en-US">
                <a:solidFill>
                  <a:schemeClr val="lt1"/>
                </a:solidFill>
                <a:highlight>
                  <a:srgbClr val="000000"/>
                </a:highlight>
              </a:rPr>
              <a:t>Violence samples: 1000</a:t>
            </a:r>
            <a:endParaRPr/>
          </a:p>
          <a:p>
            <a:pPr indent="0" lvl="0" marL="0" rtl="0" algn="l">
              <a:spcBef>
                <a:spcPts val="640"/>
              </a:spcBef>
              <a:spcAft>
                <a:spcPts val="0"/>
              </a:spcAft>
              <a:buClr>
                <a:schemeClr val="lt1"/>
              </a:buClr>
              <a:buSzPts val="3200"/>
              <a:buNone/>
            </a:pPr>
            <a:r>
              <a:rPr lang="en-US">
                <a:solidFill>
                  <a:schemeClr val="lt1"/>
                </a:solidFill>
                <a:highlight>
                  <a:srgbClr val="000000"/>
                </a:highlight>
              </a:rPr>
              <a:t>NonViolence samples: 1000</a:t>
            </a:r>
            <a:endParaRPr/>
          </a:p>
          <a:p>
            <a:pPr indent="0" lvl="0" marL="0" rtl="0" algn="l">
              <a:spcBef>
                <a:spcPts val="640"/>
              </a:spcBef>
              <a:spcAft>
                <a:spcPts val="0"/>
              </a:spcAft>
              <a:buClr>
                <a:schemeClr val="lt1"/>
              </a:buClr>
              <a:buSzPts val="3200"/>
              <a:buNone/>
            </a:pPr>
            <a:r>
              <a:t/>
            </a:r>
            <a:endParaRPr>
              <a:solidFill>
                <a:schemeClr val="lt1"/>
              </a:solidFill>
              <a:highlight>
                <a:srgbClr val="000000"/>
              </a:highlight>
            </a:endParaRPr>
          </a:p>
        </p:txBody>
      </p:sp>
      <p:pic>
        <p:nvPicPr>
          <p:cNvPr id="104" name="Google Shape;104;p3"/>
          <p:cNvPicPr preferRelativeResize="0"/>
          <p:nvPr/>
        </p:nvPicPr>
        <p:blipFill rotWithShape="1">
          <a:blip r:embed="rId5">
            <a:alphaModFix/>
          </a:blip>
          <a:srcRect b="3472" l="0" r="0" t="1542"/>
          <a:stretch/>
        </p:blipFill>
        <p:spPr>
          <a:xfrm>
            <a:off x="0" y="5019834"/>
            <a:ext cx="9144000" cy="1828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4"/>
          <p:cNvPicPr preferRelativeResize="0"/>
          <p:nvPr/>
        </p:nvPicPr>
        <p:blipFill rotWithShape="1">
          <a:blip r:embed="rId3">
            <a:alphaModFix/>
          </a:blip>
          <a:srcRect b="0" l="0" r="33333" t="0"/>
          <a:stretch/>
        </p:blipFill>
        <p:spPr>
          <a:xfrm>
            <a:off x="4724400" y="0"/>
            <a:ext cx="4419600" cy="6858000"/>
          </a:xfrm>
          <a:prstGeom prst="rect">
            <a:avLst/>
          </a:prstGeom>
          <a:noFill/>
          <a:ln>
            <a:noFill/>
          </a:ln>
        </p:spPr>
      </p:pic>
      <p:pic>
        <p:nvPicPr>
          <p:cNvPr id="110" name="Google Shape;110;p4"/>
          <p:cNvPicPr preferRelativeResize="0"/>
          <p:nvPr/>
        </p:nvPicPr>
        <p:blipFill rotWithShape="1">
          <a:blip r:embed="rId4">
            <a:alphaModFix/>
          </a:blip>
          <a:srcRect b="0" l="0" r="11919" t="0"/>
          <a:stretch/>
        </p:blipFill>
        <p:spPr>
          <a:xfrm>
            <a:off x="-42913" y="-20416"/>
            <a:ext cx="4767313" cy="6878416"/>
          </a:xfrm>
          <a:prstGeom prst="rect">
            <a:avLst/>
          </a:prstGeom>
          <a:noFill/>
          <a:ln>
            <a:noFill/>
          </a:ln>
        </p:spPr>
      </p:pic>
      <p:sp>
        <p:nvSpPr>
          <p:cNvPr id="111" name="Google Shape;111;p4"/>
          <p:cNvSpPr txBox="1"/>
          <p:nvPr>
            <p:ph type="title"/>
          </p:nvPr>
        </p:nvSpPr>
        <p:spPr>
          <a:xfrm>
            <a:off x="0" y="0"/>
            <a:ext cx="91440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Initial Discussion</a:t>
            </a:r>
            <a:endParaRPr/>
          </a:p>
        </p:txBody>
      </p:sp>
      <p:sp>
        <p:nvSpPr>
          <p:cNvPr id="112" name="Google Shape;112;p4"/>
          <p:cNvSpPr txBox="1"/>
          <p:nvPr>
            <p:ph idx="1" type="body"/>
          </p:nvPr>
        </p:nvSpPr>
        <p:spPr>
          <a:xfrm>
            <a:off x="0" y="934816"/>
            <a:ext cx="4737899" cy="544036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3200"/>
              <a:buNone/>
            </a:pPr>
            <a:r>
              <a:rPr b="1" i="0" lang="en-US">
                <a:solidFill>
                  <a:schemeClr val="lt1"/>
                </a:solidFill>
                <a:highlight>
                  <a:srgbClr val="000000"/>
                </a:highlight>
                <a:latin typeface="Arial"/>
                <a:ea typeface="Arial"/>
                <a:cs typeface="Arial"/>
                <a:sym typeface="Arial"/>
              </a:rPr>
              <a:t>Motivation</a:t>
            </a:r>
            <a:endParaRPr/>
          </a:p>
          <a:p>
            <a:pPr indent="0" lvl="0" marL="0" rtl="0" algn="ctr">
              <a:spcBef>
                <a:spcPts val="640"/>
              </a:spcBef>
              <a:spcAft>
                <a:spcPts val="0"/>
              </a:spcAft>
              <a:buClr>
                <a:schemeClr val="lt1"/>
              </a:buClr>
              <a:buSzPts val="3200"/>
              <a:buNone/>
            </a:pPr>
            <a:r>
              <a:rPr b="0" i="1" lang="en-US">
                <a:solidFill>
                  <a:schemeClr val="lt1"/>
                </a:solidFill>
                <a:highlight>
                  <a:srgbClr val="000000"/>
                </a:highlight>
                <a:latin typeface="Arial"/>
                <a:ea typeface="Arial"/>
                <a:cs typeface="Arial"/>
                <a:sym typeface="Arial"/>
              </a:rPr>
              <a:t>The system will be able to detect the following events</a:t>
            </a:r>
            <a:endParaRPr/>
          </a:p>
          <a:p>
            <a:pPr indent="-342900" lvl="0" marL="342900" rtl="0" algn="l">
              <a:spcBef>
                <a:spcPts val="640"/>
              </a:spcBef>
              <a:spcAft>
                <a:spcPts val="0"/>
              </a:spcAft>
              <a:buClr>
                <a:srgbClr val="C00000"/>
              </a:buClr>
              <a:buSzPts val="3200"/>
              <a:buChar char="•"/>
            </a:pPr>
            <a:r>
              <a:rPr b="0" i="0" lang="en-US" strike="sngStrike">
                <a:solidFill>
                  <a:schemeClr val="lt1"/>
                </a:solidFill>
                <a:highlight>
                  <a:srgbClr val="000000"/>
                </a:highlight>
                <a:latin typeface="Arial"/>
                <a:ea typeface="Arial"/>
                <a:cs typeface="Arial"/>
                <a:sym typeface="Arial"/>
              </a:rPr>
              <a:t>Face Detection</a:t>
            </a:r>
            <a:endParaRPr/>
          </a:p>
          <a:p>
            <a:pPr indent="-342900" lvl="0" marL="342900" rtl="0" algn="l">
              <a:spcBef>
                <a:spcPts val="640"/>
              </a:spcBef>
              <a:spcAft>
                <a:spcPts val="0"/>
              </a:spcAft>
              <a:buClr>
                <a:srgbClr val="C00000"/>
              </a:buClr>
              <a:buSzPts val="3200"/>
              <a:buChar char="•"/>
            </a:pPr>
            <a:r>
              <a:rPr b="0" i="0" lang="en-US" strike="sngStrike">
                <a:solidFill>
                  <a:schemeClr val="lt1"/>
                </a:solidFill>
                <a:highlight>
                  <a:srgbClr val="000000"/>
                </a:highlight>
                <a:latin typeface="Arial"/>
                <a:ea typeface="Arial"/>
                <a:cs typeface="Arial"/>
                <a:sym typeface="Arial"/>
              </a:rPr>
              <a:t>Fire</a:t>
            </a:r>
            <a:endParaRPr/>
          </a:p>
          <a:p>
            <a:pPr indent="-342900" lvl="0" marL="342900" rtl="0" algn="l">
              <a:spcBef>
                <a:spcPts val="640"/>
              </a:spcBef>
              <a:spcAft>
                <a:spcPts val="0"/>
              </a:spcAft>
              <a:buClr>
                <a:srgbClr val="C00000"/>
              </a:buClr>
              <a:buSzPts val="3200"/>
              <a:buChar char="•"/>
            </a:pPr>
            <a:r>
              <a:rPr b="0" i="0" lang="en-US">
                <a:solidFill>
                  <a:schemeClr val="lt1"/>
                </a:solidFill>
                <a:highlight>
                  <a:srgbClr val="000000"/>
                </a:highlight>
                <a:latin typeface="Arial"/>
                <a:ea typeface="Arial"/>
                <a:cs typeface="Arial"/>
                <a:sym typeface="Arial"/>
              </a:rPr>
              <a:t>Violence</a:t>
            </a:r>
            <a:endParaRPr/>
          </a:p>
          <a:p>
            <a:pPr indent="-342900" lvl="0" marL="342900" rtl="0" algn="l">
              <a:spcBef>
                <a:spcPts val="640"/>
              </a:spcBef>
              <a:spcAft>
                <a:spcPts val="0"/>
              </a:spcAft>
              <a:buClr>
                <a:srgbClr val="C00000"/>
              </a:buClr>
              <a:buSzPts val="3200"/>
              <a:buChar char="•"/>
            </a:pPr>
            <a:r>
              <a:rPr b="0" i="0" lang="en-US" strike="sngStrike">
                <a:solidFill>
                  <a:schemeClr val="lt1"/>
                </a:solidFill>
                <a:highlight>
                  <a:srgbClr val="000000"/>
                </a:highlight>
                <a:latin typeface="Arial"/>
                <a:ea typeface="Arial"/>
                <a:cs typeface="Arial"/>
                <a:sym typeface="Arial"/>
              </a:rPr>
              <a:t>Weapon</a:t>
            </a:r>
            <a:endParaRPr/>
          </a:p>
          <a:p>
            <a:pPr indent="-139700" lvl="0" marL="342900" rtl="0" algn="l">
              <a:spcBef>
                <a:spcPts val="640"/>
              </a:spcBef>
              <a:spcAft>
                <a:spcPts val="0"/>
              </a:spcAft>
              <a:buClr>
                <a:schemeClr val="dk1"/>
              </a:buClr>
              <a:buSzPts val="3200"/>
              <a:buNone/>
            </a:pPr>
            <a:r>
              <a:t/>
            </a:r>
            <a:endParaRPr b="0" i="0">
              <a:solidFill>
                <a:schemeClr val="lt1"/>
              </a:solidFill>
              <a:highlight>
                <a:srgbClr val="000000"/>
              </a:highlight>
              <a:latin typeface="Arial"/>
              <a:ea typeface="Arial"/>
              <a:cs typeface="Arial"/>
              <a:sym typeface="Arial"/>
            </a:endParaRPr>
          </a:p>
        </p:txBody>
      </p:sp>
      <p:sp>
        <p:nvSpPr>
          <p:cNvPr id="113" name="Google Shape;113;p4"/>
          <p:cNvSpPr txBox="1"/>
          <p:nvPr/>
        </p:nvSpPr>
        <p:spPr>
          <a:xfrm>
            <a:off x="4724400" y="838200"/>
            <a:ext cx="4419600" cy="60198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lt1"/>
              </a:buClr>
              <a:buSzPts val="3200"/>
              <a:buFont typeface="Arial"/>
              <a:buNone/>
            </a:pPr>
            <a:r>
              <a:rPr b="1" i="0" lang="en-US" sz="3200" u="none" cap="none" strike="noStrike">
                <a:solidFill>
                  <a:schemeClr val="lt1"/>
                </a:solidFill>
                <a:highlight>
                  <a:srgbClr val="000000"/>
                </a:highlight>
                <a:latin typeface="Calibri"/>
                <a:ea typeface="Calibri"/>
                <a:cs typeface="Calibri"/>
                <a:sym typeface="Calibri"/>
              </a:rPr>
              <a:t>Algorithms</a:t>
            </a:r>
            <a:endParaRPr/>
          </a:p>
          <a:p>
            <a:pPr indent="-342900" lvl="0" marL="342900" marR="0" rtl="0" algn="l">
              <a:spcBef>
                <a:spcPts val="640"/>
              </a:spcBef>
              <a:spcAft>
                <a:spcPts val="0"/>
              </a:spcAft>
              <a:buClr>
                <a:schemeClr val="lt1"/>
              </a:buClr>
              <a:buSzPts val="3200"/>
              <a:buFont typeface="Arial"/>
              <a:buChar char="•"/>
            </a:pPr>
            <a:r>
              <a:rPr b="0" i="0" lang="en-US" sz="3200" u="none" cap="none" strike="noStrike">
                <a:solidFill>
                  <a:schemeClr val="lt1"/>
                </a:solidFill>
                <a:highlight>
                  <a:srgbClr val="000000"/>
                </a:highlight>
                <a:latin typeface="Calibri"/>
                <a:ea typeface="Calibri"/>
                <a:cs typeface="Calibri"/>
                <a:sym typeface="Calibri"/>
              </a:rPr>
              <a:t>CNN</a:t>
            </a:r>
            <a:endParaRPr/>
          </a:p>
          <a:p>
            <a:pPr indent="-342900" lvl="0" marL="342900" marR="0" rtl="0" algn="l">
              <a:spcBef>
                <a:spcPts val="640"/>
              </a:spcBef>
              <a:spcAft>
                <a:spcPts val="0"/>
              </a:spcAft>
              <a:buClr>
                <a:schemeClr val="lt1"/>
              </a:buClr>
              <a:buSzPts val="3200"/>
              <a:buFont typeface="Arial"/>
              <a:buChar char="•"/>
            </a:pPr>
            <a:r>
              <a:rPr b="0" i="0" lang="en-US" sz="3200" u="none" cap="none" strike="noStrike">
                <a:solidFill>
                  <a:schemeClr val="lt1"/>
                </a:solidFill>
                <a:highlight>
                  <a:srgbClr val="000000"/>
                </a:highlight>
                <a:latin typeface="Calibri"/>
                <a:ea typeface="Calibri"/>
                <a:cs typeface="Calibri"/>
                <a:sym typeface="Calibri"/>
              </a:rPr>
              <a:t>LSTM</a:t>
            </a:r>
            <a:endParaRPr/>
          </a:p>
        </p:txBody>
      </p:sp>
      <p:pic>
        <p:nvPicPr>
          <p:cNvPr id="114" name="Google Shape;114;p4"/>
          <p:cNvPicPr preferRelativeResize="0"/>
          <p:nvPr/>
        </p:nvPicPr>
        <p:blipFill rotWithShape="1">
          <a:blip r:embed="rId5">
            <a:alphaModFix/>
          </a:blip>
          <a:srcRect b="0" l="0" r="0" t="0"/>
          <a:stretch/>
        </p:blipFill>
        <p:spPr>
          <a:xfrm>
            <a:off x="5029200" y="2895600"/>
            <a:ext cx="4048125" cy="2243117"/>
          </a:xfrm>
          <a:prstGeom prst="rect">
            <a:avLst/>
          </a:prstGeom>
          <a:noFill/>
          <a:ln>
            <a:noFill/>
          </a:ln>
        </p:spPr>
      </p:pic>
      <p:pic>
        <p:nvPicPr>
          <p:cNvPr id="115" name="Google Shape;115;p4"/>
          <p:cNvPicPr preferRelativeResize="0"/>
          <p:nvPr/>
        </p:nvPicPr>
        <p:blipFill rotWithShape="1">
          <a:blip r:embed="rId6">
            <a:alphaModFix/>
          </a:blip>
          <a:srcRect b="0" l="0" r="0" t="0"/>
          <a:stretch/>
        </p:blipFill>
        <p:spPr>
          <a:xfrm>
            <a:off x="2743200" y="5478242"/>
            <a:ext cx="6400800" cy="1379758"/>
          </a:xfrm>
          <a:prstGeom prst="rect">
            <a:avLst/>
          </a:prstGeom>
          <a:noFill/>
          <a:ln>
            <a:noFill/>
          </a:ln>
        </p:spPr>
      </p:pic>
      <p:pic>
        <p:nvPicPr>
          <p:cNvPr id="116" name="Google Shape;116;p4"/>
          <p:cNvPicPr preferRelativeResize="0"/>
          <p:nvPr/>
        </p:nvPicPr>
        <p:blipFill rotWithShape="1">
          <a:blip r:embed="rId7">
            <a:alphaModFix/>
          </a:blip>
          <a:srcRect b="0" l="0" r="0" t="0"/>
          <a:stretch/>
        </p:blipFill>
        <p:spPr>
          <a:xfrm>
            <a:off x="1972155" y="3581400"/>
            <a:ext cx="2752245" cy="16785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b="0" l="0" r="33333" t="0"/>
          <a:stretch/>
        </p:blipFill>
        <p:spPr>
          <a:xfrm>
            <a:off x="0" y="0"/>
            <a:ext cx="9144000" cy="6858000"/>
          </a:xfrm>
          <a:prstGeom prst="rect">
            <a:avLst/>
          </a:prstGeom>
          <a:noFill/>
          <a:ln>
            <a:noFill/>
          </a:ln>
        </p:spPr>
      </p:pic>
      <p:sp>
        <p:nvSpPr>
          <p:cNvPr id="123" name="Google Shape;123;p5"/>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Related Works</a:t>
            </a:r>
            <a:endParaRPr/>
          </a:p>
        </p:txBody>
      </p:sp>
      <p:sp>
        <p:nvSpPr>
          <p:cNvPr id="124" name="Google Shape;124;p5"/>
          <p:cNvSpPr txBox="1"/>
          <p:nvPr>
            <p:ph idx="1" type="body"/>
          </p:nvPr>
        </p:nvSpPr>
        <p:spPr>
          <a:xfrm>
            <a:off x="0" y="762000"/>
            <a:ext cx="9144000" cy="6096000"/>
          </a:xfrm>
          <a:prstGeom prst="rect">
            <a:avLst/>
          </a:prstGeom>
          <a:noFill/>
          <a:ln>
            <a:noFill/>
          </a:ln>
        </p:spPr>
        <p:txBody>
          <a:bodyPr anchorCtr="0" anchor="t" bIns="45700" lIns="91425" spcFirstLastPara="1" rIns="91425" wrap="square" tIns="45700">
            <a:normAutofit lnSpcReduction="10000"/>
          </a:bodyPr>
          <a:lstStyle/>
          <a:p>
            <a:pPr indent="-514350" lvl="0" marL="514350" rtl="0" algn="l">
              <a:spcBef>
                <a:spcPts val="0"/>
              </a:spcBef>
              <a:spcAft>
                <a:spcPts val="0"/>
              </a:spcAft>
              <a:buClr>
                <a:schemeClr val="lt1"/>
              </a:buClr>
              <a:buSzPts val="3200"/>
              <a:buFont typeface="Calibri"/>
              <a:buAutoNum type="arabicPeriod"/>
            </a:pPr>
            <a:r>
              <a:rPr lang="en-US">
                <a:solidFill>
                  <a:schemeClr val="lt1"/>
                </a:solidFill>
                <a:highlight>
                  <a:srgbClr val="000000"/>
                </a:highlight>
              </a:rPr>
              <a:t>N. Bagga, G. Singh, B. Balusamy and A. Shanker Singh, "Violence Detection in Real Life Videos using Convolutional Neural Network," 2022 2nd International Conference on Advance Computing and Innovative Technologies in Engineering (ICACITE), Greater Noida, India, 2022, pp. 872-876</a:t>
            </a:r>
            <a:endParaRPr/>
          </a:p>
          <a:p>
            <a:pPr indent="-514350" lvl="0" marL="514350" rtl="0" algn="l">
              <a:spcBef>
                <a:spcPts val="640"/>
              </a:spcBef>
              <a:spcAft>
                <a:spcPts val="0"/>
              </a:spcAft>
              <a:buClr>
                <a:schemeClr val="lt1"/>
              </a:buClr>
              <a:buSzPts val="3200"/>
              <a:buFont typeface="Calibri"/>
              <a:buAutoNum type="arabicPeriod"/>
            </a:pPr>
            <a:r>
              <a:rPr lang="en-US">
                <a:solidFill>
                  <a:schemeClr val="lt1"/>
                </a:solidFill>
                <a:highlight>
                  <a:srgbClr val="000000"/>
                </a:highlight>
              </a:rPr>
              <a:t>Mumtaz, N.; Ejaz, N.; Aladhadh, S.; Habib, S.; Lee, M.Y. Deep Multi-Scale Features Fusion for Effective Violence Detection and Control Charts Visualization. Sensors 2022, 22, 9383.</a:t>
            </a:r>
            <a:endParaRPr/>
          </a:p>
          <a:p>
            <a:pPr indent="-514350" lvl="0" marL="514350" rtl="0" algn="l">
              <a:spcBef>
                <a:spcPts val="640"/>
              </a:spcBef>
              <a:spcAft>
                <a:spcPts val="0"/>
              </a:spcAft>
              <a:buClr>
                <a:schemeClr val="lt1"/>
              </a:buClr>
              <a:buSzPts val="3200"/>
              <a:buFont typeface="Calibri"/>
              <a:buAutoNum type="arabicPeriod"/>
            </a:pPr>
            <a:r>
              <a:rPr lang="en-US">
                <a:solidFill>
                  <a:schemeClr val="lt1"/>
                </a:solidFill>
                <a:highlight>
                  <a:srgbClr val="000000"/>
                </a:highlight>
              </a:rPr>
              <a:t>Halder, R., Chatterjee, R. CNN-BiLSTM Model for Violence Detection in Smart Surveillance. SN COMPUT. SCI. 1, 201 (2020).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6"/>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30" name="Google Shape;130;p6"/>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Training Curve</a:t>
            </a:r>
            <a:endParaRPr/>
          </a:p>
        </p:txBody>
      </p:sp>
      <p:pic>
        <p:nvPicPr>
          <p:cNvPr id="131" name="Google Shape;131;p6"/>
          <p:cNvPicPr preferRelativeResize="0"/>
          <p:nvPr/>
        </p:nvPicPr>
        <p:blipFill rotWithShape="1">
          <a:blip r:embed="rId4">
            <a:alphaModFix/>
          </a:blip>
          <a:srcRect b="0" l="0" r="0" t="0"/>
          <a:stretch/>
        </p:blipFill>
        <p:spPr>
          <a:xfrm>
            <a:off x="1676400" y="1045947"/>
            <a:ext cx="5791200" cy="2895600"/>
          </a:xfrm>
          <a:prstGeom prst="rect">
            <a:avLst/>
          </a:prstGeom>
          <a:noFill/>
          <a:ln>
            <a:noFill/>
          </a:ln>
        </p:spPr>
      </p:pic>
      <p:pic>
        <p:nvPicPr>
          <p:cNvPr id="132" name="Google Shape;132;p6"/>
          <p:cNvPicPr preferRelativeResize="0"/>
          <p:nvPr/>
        </p:nvPicPr>
        <p:blipFill rotWithShape="1">
          <a:blip r:embed="rId5">
            <a:alphaModFix/>
          </a:blip>
          <a:srcRect b="0" l="0" r="0" t="0"/>
          <a:stretch/>
        </p:blipFill>
        <p:spPr>
          <a:xfrm>
            <a:off x="1676400" y="3941547"/>
            <a:ext cx="5791200" cy="289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7"/>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38" name="Google Shape;138;p7"/>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Stats</a:t>
            </a:r>
            <a:endParaRPr/>
          </a:p>
        </p:txBody>
      </p:sp>
      <p:sp>
        <p:nvSpPr>
          <p:cNvPr id="139" name="Google Shape;139;p7"/>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400"/>
              <a:buNone/>
            </a:pPr>
            <a:r>
              <a:rPr lang="en-US" sz="2400">
                <a:solidFill>
                  <a:schemeClr val="lt1"/>
                </a:solidFill>
                <a:highlight>
                  <a:srgbClr val="000000"/>
                </a:highlight>
              </a:rPr>
              <a:t>Total Training Time: 5:25:11 &amp; Average Epoch Time: 0:25:00.846154</a:t>
            </a:r>
            <a:endParaRPr/>
          </a:p>
        </p:txBody>
      </p:sp>
      <p:sp>
        <p:nvSpPr>
          <p:cNvPr id="140" name="Google Shape;140;p7"/>
          <p:cNvSpPr txBox="1"/>
          <p:nvPr/>
        </p:nvSpPr>
        <p:spPr>
          <a:xfrm>
            <a:off x="-15318" y="1364188"/>
            <a:ext cx="4394259" cy="54938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none" cap="none" strike="noStrike">
                <a:solidFill>
                  <a:schemeClr val="lt1"/>
                </a:solidFill>
                <a:highlight>
                  <a:srgbClr val="000000"/>
                </a:highlight>
                <a:latin typeface="Calibri"/>
                <a:ea typeface="Calibri"/>
                <a:cs typeface="Calibri"/>
                <a:sym typeface="Calibri"/>
              </a:rPr>
              <a:t>2023-06-08 15:40:09,634 - __main__ - INFO - No pre-trained model found</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16:04:51,578 - __main__ - INFO - Saved model checkpoint to 'behavior_analysis.pt'</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16:04:51,578 - __main__ - INFO - Epoch: 01 | Time: 24m 42s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16:04:51,578 - __main__ - INFO - 	Train Loss: 0.369 | Train Acc: 82.81%</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16:04:51,578 - __main__ - INFO - 	 Val. Loss: 0.186 |  Val. Acc: 93.86%</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16:29:41,016 - __main__ - INFO - Saved model checkpoint to 'behavior_analysis.pt'</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16:29:41,016 - __main__ - INFO - Epoch: 02 | Time: 24m 49s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16:29:41,017 - __main__ - INFO - 	Train Loss: 0.175 | Train Acc: 93.47%</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16:29:41,017 - __main__ - INFO - 	 Val. Loss: 0.106 |  Val. Acc: 96.71%</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16:54:46,321 - __main__ - INFO - Saved model checkpoint to 'behavior_analysis.pt'</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16:54:46,321 - __main__ - INFO - Epoch: 03 | Time: 25m 5s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16:54:46,321 - __main__ - INFO - 	Train Loss: 0.083 | Train Acc: 96.59%</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16:54:46,321 - __main__ - INFO - 	 Val. Loss: 0.095 |  Val. Acc: 97.26%</a:t>
            </a:r>
            <a:endParaRPr/>
          </a:p>
          <a:p>
            <a:pPr indent="0" lvl="0" marL="0" marR="0" rtl="0" algn="l">
              <a:spcBef>
                <a:spcPts val="0"/>
              </a:spcBef>
              <a:spcAft>
                <a:spcPts val="0"/>
              </a:spcAft>
              <a:buNone/>
            </a:pPr>
            <a:r>
              <a:rPr lang="en-US" sz="900">
                <a:solidFill>
                  <a:srgbClr val="00B050"/>
                </a:solidFill>
                <a:highlight>
                  <a:srgbClr val="000000"/>
                </a:highlight>
                <a:latin typeface="Calibri"/>
                <a:ea typeface="Calibri"/>
                <a:cs typeface="Calibri"/>
                <a:sym typeface="Calibri"/>
              </a:rPr>
              <a:t>2023-06-08 17:19:15,629 - __main__ - INFO - Saved model checkpoint to 'behavior_analysis.pt'</a:t>
            </a:r>
            <a:endParaRPr/>
          </a:p>
          <a:p>
            <a:pPr indent="0" lvl="0" marL="0" marR="0" rtl="0" algn="l">
              <a:spcBef>
                <a:spcPts val="0"/>
              </a:spcBef>
              <a:spcAft>
                <a:spcPts val="0"/>
              </a:spcAft>
              <a:buNone/>
            </a:pPr>
            <a:r>
              <a:rPr lang="en-US" sz="900">
                <a:solidFill>
                  <a:srgbClr val="00B050"/>
                </a:solidFill>
                <a:highlight>
                  <a:srgbClr val="000000"/>
                </a:highlight>
                <a:latin typeface="Calibri"/>
                <a:ea typeface="Calibri"/>
                <a:cs typeface="Calibri"/>
                <a:sym typeface="Calibri"/>
              </a:rPr>
              <a:t>2023-06-08 17:19:15,629 - __main__ - INFO - Epoch: 04 | Time: 24m 29s</a:t>
            </a:r>
            <a:endParaRPr/>
          </a:p>
          <a:p>
            <a:pPr indent="0" lvl="0" marL="0" marR="0" rtl="0" algn="l">
              <a:spcBef>
                <a:spcPts val="0"/>
              </a:spcBef>
              <a:spcAft>
                <a:spcPts val="0"/>
              </a:spcAft>
              <a:buNone/>
            </a:pPr>
            <a:r>
              <a:rPr lang="en-US" sz="900">
                <a:solidFill>
                  <a:srgbClr val="00B050"/>
                </a:solidFill>
                <a:highlight>
                  <a:srgbClr val="000000"/>
                </a:highlight>
                <a:latin typeface="Calibri"/>
                <a:ea typeface="Calibri"/>
                <a:cs typeface="Calibri"/>
                <a:sym typeface="Calibri"/>
              </a:rPr>
              <a:t>2023-06-08 17:19:15,629 - __main__ - INFO - 	Train Loss: 0.108 | Train Acc: 95.53%</a:t>
            </a:r>
            <a:endParaRPr/>
          </a:p>
          <a:p>
            <a:pPr indent="0" lvl="0" marL="0" marR="0" rtl="0" algn="l">
              <a:spcBef>
                <a:spcPts val="0"/>
              </a:spcBef>
              <a:spcAft>
                <a:spcPts val="0"/>
              </a:spcAft>
              <a:buNone/>
            </a:pPr>
            <a:r>
              <a:rPr lang="en-US" sz="900">
                <a:solidFill>
                  <a:srgbClr val="00B050"/>
                </a:solidFill>
                <a:highlight>
                  <a:srgbClr val="000000"/>
                </a:highlight>
                <a:latin typeface="Calibri"/>
                <a:ea typeface="Calibri"/>
                <a:cs typeface="Calibri"/>
                <a:sym typeface="Calibri"/>
              </a:rPr>
              <a:t>2023-06-08 17:19:15,629 - __main__ - INFO - 	 Val. Loss: 0.075 |  Val. Acc: </a:t>
            </a:r>
            <a:r>
              <a:rPr lang="en-US" sz="900">
                <a:solidFill>
                  <a:srgbClr val="C00000"/>
                </a:solidFill>
                <a:highlight>
                  <a:srgbClr val="000000"/>
                </a:highlight>
                <a:latin typeface="Calibri"/>
                <a:ea typeface="Calibri"/>
                <a:cs typeface="Calibri"/>
                <a:sym typeface="Calibri"/>
              </a:rPr>
              <a:t>96.93%</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17:43:41,511 - __main__ - INFO - Epoch: 05 | Time: 24m 26s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17:43:41,511 - __main__ - INFO - 	Train Loss: 0.077 | Train Acc: 97.30%</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17:43:41,511 - __main__ - INFO - 	 Val. Loss: 0.087 |  Val. Acc: 95.83%</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18:08:21,208 - __main__ - INFO - Epoch: 06 | Time: 24m 40s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18:08:21,209 - __main__ - INFO - 	Train Loss: 0.031 | Train Acc: 98.65%</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18:08:21,209 - __main__ - INFO - 	 Val. Loss: 0.111 |  Val. Acc: 96.27%</a:t>
            </a:r>
            <a:endParaRPr/>
          </a:p>
        </p:txBody>
      </p:sp>
      <p:sp>
        <p:nvSpPr>
          <p:cNvPr id="141" name="Google Shape;141;p7"/>
          <p:cNvSpPr txBox="1"/>
          <p:nvPr/>
        </p:nvSpPr>
        <p:spPr>
          <a:xfrm>
            <a:off x="4765060" y="1616887"/>
            <a:ext cx="4394258" cy="52168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18:33:08,957 - __main__ - INFO - Epoch: 07 | Time: 24m 48s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18:33:08,957 - __main__ - INFO - 	Train Loss: 0.058 | Train Acc: 97.66%</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18:33:08,957 - __main__ - INFO - 	 Val. Loss: 0.080 |  Val. Acc: 97.26%</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18:57:59,653 - __main__ - INFO - Epoch: 08 | Time: 24m 51s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18:57:59,653 - __main__ - INFO - 	Train Loss: 0.077 | Train Acc: 96.80%</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18:57:59,653 - __main__ - INFO - 	 Val. Loss: 0.096 |  Val. Acc: 96.16%</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19:24:33,831 - __main__ - INFO - Epoch: 09 | Time: 26m 34s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19:24:33,832 - __main__ - INFO - 	Train Loss: 0.038 | Train Acc: 97.94%</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19:24:33,832 - __main__ - INFO - 	 Val. Loss: 0.097 |  Val. Acc: 96.27%</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19:50:25,616 - __main__ - INFO - Epoch: 10 | Time: 25m 52s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19:50:25,616 - __main__ - INFO - 	Train Loss: 0.029 | Train Acc: 98.93%</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19:50:25,617 - __main__ - INFO - 	 Val. Loss: 0.099 |  Val. Acc: 96.49%</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20:15:26,345 - __main__ - INFO - Epoch: 11 | Time: 25m 1s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20:15:26,345 - __main__ - INFO - 	Train Loss: 0.024 | Train Acc: 99.15%</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20:15:26,345 - __main__ - INFO - 	 Val. Loss: 0.099 |  Val. Acc: 95.83%</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20:40:27,453 - __main__ - INFO - Epoch: 12 | Time: 25m 1s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20:40:27,453 - __main__ - INFO - 	Train Loss: 0.032 | Train Acc: 98.79%</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20:40:27,453 - __main__ - INFO - 	 Val. Loss: 0.093 |  Val. Acc: 97.15%</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21:05:20,740 - __main__ - INFO - Epoch: 13 | Time: 24m 53s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21:05:20,740 - __main__ - INFO - 	Train Loss: 0.033 | Train Acc: 98.86%</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21:05:20,740 - __main__ - INFO - 	 Val. Loss: 0.098 |  Val. Acc: 97.92%</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21:30:17,674 - __main__ - INFO - No improvement in validation loss for 10 epochs. Stopping training.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8"/>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47" name="Google Shape;147;p8"/>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Regularization &amp; Optimization</a:t>
            </a:r>
            <a:endParaRPr/>
          </a:p>
        </p:txBody>
      </p:sp>
      <p:sp>
        <p:nvSpPr>
          <p:cNvPr id="148" name="Google Shape;148;p8"/>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1800"/>
              <a:buNone/>
            </a:pPr>
            <a:r>
              <a:rPr lang="en-US" sz="1800">
                <a:solidFill>
                  <a:schemeClr val="lt1"/>
                </a:solidFill>
                <a:highlight>
                  <a:srgbClr val="000000"/>
                </a:highlight>
              </a:rPr>
              <a:t>Optimization: The optimizer used in this script is </a:t>
            </a:r>
            <a:r>
              <a:rPr lang="en-US" sz="1800">
                <a:solidFill>
                  <a:srgbClr val="92D050"/>
                </a:solidFill>
                <a:highlight>
                  <a:srgbClr val="000000"/>
                </a:highlight>
              </a:rPr>
              <a:t>Adam</a:t>
            </a:r>
            <a:r>
              <a:rPr lang="en-US" sz="1800">
                <a:solidFill>
                  <a:schemeClr val="lt1"/>
                </a:solidFill>
                <a:highlight>
                  <a:srgbClr val="000000"/>
                </a:highlight>
              </a:rPr>
              <a:t>. The learning rate scheduler used here is </a:t>
            </a:r>
            <a:r>
              <a:rPr lang="en-US" sz="1800">
                <a:solidFill>
                  <a:srgbClr val="92D050"/>
                </a:solidFill>
                <a:highlight>
                  <a:srgbClr val="000000"/>
                </a:highlight>
              </a:rPr>
              <a:t>ReduceLROnPlateau</a:t>
            </a:r>
            <a:r>
              <a:rPr lang="en-US" sz="1800">
                <a:solidFill>
                  <a:schemeClr val="lt1"/>
                </a:solidFill>
                <a:highlight>
                  <a:srgbClr val="000000"/>
                </a:highlight>
              </a:rPr>
              <a:t> from PyTorch. This scheduler dynamically adjusts the learning rate based on some validation measurements. If the validation loss does not improve for a predefined number of epochs (here, defined by the 'patience' parameter as 10), the learning rate is reduced by a factor (here set to 0.1). This helps in achieving better generalization performance by effectively shrinking the learning rate, thereby slowing down learning when model performance stops improving on the validation set. The script also uses </a:t>
            </a:r>
            <a:r>
              <a:rPr lang="en-US" sz="1800">
                <a:solidFill>
                  <a:srgbClr val="92D050"/>
                </a:solidFill>
                <a:highlight>
                  <a:srgbClr val="000000"/>
                </a:highlight>
              </a:rPr>
              <a:t>gradient accumulation </a:t>
            </a:r>
            <a:r>
              <a:rPr lang="en-US" sz="1800">
                <a:solidFill>
                  <a:schemeClr val="lt1"/>
                </a:solidFill>
                <a:highlight>
                  <a:srgbClr val="000000"/>
                </a:highlight>
              </a:rPr>
              <a:t>to handle the cases where the batch size can't be increased due to memory limitations. Additionally, the code implements </a:t>
            </a:r>
            <a:r>
              <a:rPr lang="en-US" sz="1800">
                <a:solidFill>
                  <a:srgbClr val="92D050"/>
                </a:solidFill>
                <a:highlight>
                  <a:srgbClr val="000000"/>
                </a:highlight>
              </a:rPr>
              <a:t>mixed-precision</a:t>
            </a:r>
            <a:r>
              <a:rPr lang="en-US" sz="1800">
                <a:solidFill>
                  <a:schemeClr val="lt1"/>
                </a:solidFill>
                <a:highlight>
                  <a:srgbClr val="000000"/>
                </a:highlight>
              </a:rPr>
              <a:t> training using torch.cuda.amp.GradScaler. It enables the model to use both 16-bit and 32-bit floating-point types during training to make it run faster and use less memory.</a:t>
            </a:r>
            <a:endParaRPr/>
          </a:p>
          <a:p>
            <a:pPr indent="0" lvl="0" marL="0" rtl="0" algn="l">
              <a:spcBef>
                <a:spcPts val="360"/>
              </a:spcBef>
              <a:spcAft>
                <a:spcPts val="0"/>
              </a:spcAft>
              <a:buClr>
                <a:schemeClr val="dk1"/>
              </a:buClr>
              <a:buSzPts val="1800"/>
              <a:buNone/>
            </a:pPr>
            <a:r>
              <a:t/>
            </a:r>
            <a:endParaRPr sz="1800">
              <a:solidFill>
                <a:schemeClr val="lt1"/>
              </a:solidFill>
              <a:highlight>
                <a:srgbClr val="000000"/>
              </a:highlight>
            </a:endParaRPr>
          </a:p>
          <a:p>
            <a:pPr indent="0" lvl="0" marL="0" rtl="0" algn="l">
              <a:spcBef>
                <a:spcPts val="360"/>
              </a:spcBef>
              <a:spcAft>
                <a:spcPts val="0"/>
              </a:spcAft>
              <a:buClr>
                <a:schemeClr val="lt1"/>
              </a:buClr>
              <a:buSzPts val="1800"/>
              <a:buNone/>
            </a:pPr>
            <a:r>
              <a:rPr lang="en-US" sz="1800">
                <a:solidFill>
                  <a:schemeClr val="lt1"/>
                </a:solidFill>
                <a:highlight>
                  <a:srgbClr val="000000"/>
                </a:highlight>
              </a:rPr>
              <a:t>Regularization: </a:t>
            </a:r>
            <a:r>
              <a:rPr lang="en-US" sz="1800">
                <a:solidFill>
                  <a:srgbClr val="92D050"/>
                </a:solidFill>
                <a:highlight>
                  <a:srgbClr val="000000"/>
                </a:highlight>
              </a:rPr>
              <a:t>Dropout</a:t>
            </a:r>
            <a:r>
              <a:rPr lang="en-US" sz="1800">
                <a:solidFill>
                  <a:schemeClr val="lt1"/>
                </a:solidFill>
                <a:highlight>
                  <a:srgbClr val="000000"/>
                </a:highlight>
              </a:rPr>
              <a:t> is used as a regularization method. </a:t>
            </a:r>
            <a:r>
              <a:rPr lang="en-US" sz="1800">
                <a:solidFill>
                  <a:srgbClr val="92D050"/>
                </a:solidFill>
                <a:highlight>
                  <a:srgbClr val="000000"/>
                </a:highlight>
              </a:rPr>
              <a:t>Data augmentation </a:t>
            </a:r>
            <a:r>
              <a:rPr lang="en-US" sz="1800">
                <a:solidFill>
                  <a:schemeClr val="lt1"/>
                </a:solidFill>
                <a:highlight>
                  <a:srgbClr val="000000"/>
                </a:highlight>
              </a:rPr>
              <a:t>techniques (such as resizing, normalizing) are also used, which also help in regularizing the model, making it more robust and helping it generalize better. The use of </a:t>
            </a:r>
            <a:r>
              <a:rPr lang="en-US" sz="1800">
                <a:solidFill>
                  <a:srgbClr val="92D050"/>
                </a:solidFill>
                <a:highlight>
                  <a:srgbClr val="000000"/>
                </a:highlight>
              </a:rPr>
              <a:t>early stopping </a:t>
            </a:r>
            <a:r>
              <a:rPr lang="en-US" sz="1800">
                <a:solidFill>
                  <a:schemeClr val="lt1"/>
                </a:solidFill>
                <a:highlight>
                  <a:srgbClr val="000000"/>
                </a:highlight>
              </a:rPr>
              <a:t>also serves as a form of regularization. Training is stopped after the validation loss stops improving after a certain number of epochs, preventing the model from overfitting to the training data. The model uses a pre-trained ResNet-152 model as a feature extractor, which can also be seen as a form of transfer learning regularization. Since these weights have been pre-trained on a large dataset, they are already regularized. </a:t>
            </a:r>
            <a:r>
              <a:rPr lang="en-US" sz="1800">
                <a:solidFill>
                  <a:srgbClr val="92D050"/>
                </a:solidFill>
                <a:highlight>
                  <a:srgbClr val="000000"/>
                </a:highlight>
              </a:rPr>
              <a:t>Gradient checkpointing </a:t>
            </a:r>
            <a:r>
              <a:rPr lang="en-US" sz="1800">
                <a:solidFill>
                  <a:schemeClr val="lt1"/>
                </a:solidFill>
                <a:highlight>
                  <a:srgbClr val="000000"/>
                </a:highlight>
              </a:rPr>
              <a:t>is used to reduce memory consumption during the backward pass in the model's forward method.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9"/>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54" name="Google Shape;154;p9"/>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Test Metrics</a:t>
            </a:r>
            <a:endParaRPr/>
          </a:p>
        </p:txBody>
      </p:sp>
      <p:sp>
        <p:nvSpPr>
          <p:cNvPr id="155" name="Google Shape;155;p9"/>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1800"/>
              <a:buNone/>
            </a:pPr>
            <a:r>
              <a:rPr lang="en-US" sz="1800">
                <a:solidFill>
                  <a:schemeClr val="lt1"/>
                </a:solidFill>
                <a:highlight>
                  <a:srgbClr val="000000"/>
                </a:highlight>
                <a:latin typeface="JetBrains Mono"/>
                <a:ea typeface="JetBrains Mono"/>
                <a:cs typeface="JetBrains Mono"/>
                <a:sym typeface="JetBrains Mono"/>
              </a:rPr>
              <a:t>Accuracy: </a:t>
            </a:r>
            <a:r>
              <a:rPr lang="en-US" sz="1800">
                <a:solidFill>
                  <a:srgbClr val="00B050"/>
                </a:solidFill>
                <a:highlight>
                  <a:srgbClr val="000000"/>
                </a:highlight>
                <a:latin typeface="JetBrains Mono"/>
                <a:ea typeface="JetBrains Mono"/>
                <a:cs typeface="JetBrains Mono"/>
                <a:sym typeface="JetBrains Mono"/>
              </a:rPr>
              <a:t>0.97</a:t>
            </a:r>
            <a:endParaRPr/>
          </a:p>
          <a:p>
            <a:pPr indent="0" lvl="0" marL="0" rtl="0" algn="l">
              <a:spcBef>
                <a:spcPts val="360"/>
              </a:spcBef>
              <a:spcAft>
                <a:spcPts val="0"/>
              </a:spcAft>
              <a:buClr>
                <a:schemeClr val="lt1"/>
              </a:buClr>
              <a:buSzPts val="1800"/>
              <a:buNone/>
            </a:pPr>
            <a:r>
              <a:rPr lang="en-US" sz="1800">
                <a:solidFill>
                  <a:schemeClr val="lt1"/>
                </a:solidFill>
                <a:highlight>
                  <a:srgbClr val="000000"/>
                </a:highlight>
                <a:latin typeface="JetBrains Mono"/>
                <a:ea typeface="JetBrains Mono"/>
                <a:cs typeface="JetBrains Mono"/>
                <a:sym typeface="JetBrains Mono"/>
              </a:rPr>
              <a:t>Precision: 0.9710345441595443</a:t>
            </a:r>
            <a:endParaRPr/>
          </a:p>
          <a:p>
            <a:pPr indent="0" lvl="0" marL="0" rtl="0" algn="l">
              <a:spcBef>
                <a:spcPts val="360"/>
              </a:spcBef>
              <a:spcAft>
                <a:spcPts val="0"/>
              </a:spcAft>
              <a:buClr>
                <a:schemeClr val="lt1"/>
              </a:buClr>
              <a:buSzPts val="1800"/>
              <a:buNone/>
            </a:pPr>
            <a:r>
              <a:rPr lang="en-US" sz="1800">
                <a:solidFill>
                  <a:schemeClr val="lt1"/>
                </a:solidFill>
                <a:highlight>
                  <a:srgbClr val="000000"/>
                </a:highlight>
                <a:latin typeface="JetBrains Mono"/>
                <a:ea typeface="JetBrains Mono"/>
                <a:cs typeface="JetBrains Mono"/>
                <a:sym typeface="JetBrains Mono"/>
              </a:rPr>
              <a:t>Recall: 	 0.97</a:t>
            </a:r>
            <a:endParaRPr/>
          </a:p>
        </p:txBody>
      </p:sp>
      <p:pic>
        <p:nvPicPr>
          <p:cNvPr id="156" name="Google Shape;156;p9"/>
          <p:cNvPicPr preferRelativeResize="0"/>
          <p:nvPr/>
        </p:nvPicPr>
        <p:blipFill rotWithShape="1">
          <a:blip r:embed="rId4">
            <a:alphaModFix/>
          </a:blip>
          <a:srcRect b="0" l="0" r="0" t="0"/>
          <a:stretch/>
        </p:blipFill>
        <p:spPr>
          <a:xfrm>
            <a:off x="990600" y="1834674"/>
            <a:ext cx="7162800" cy="50139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2020-07-08T05:22:21Z</dcterms:created>
  <dc:creator>Sadman Sakib Khan</dc:creator>
</cp:coreProperties>
</file>